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7b2942907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57b294290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7b294290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57b29429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8b37d7113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58b37d711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759f43ada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15759f43ad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759f43ada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15759f43ad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759f43ada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5759f43a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7b2942907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57b29429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7b2942907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57b294290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111397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320352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556260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3961" y="85848"/>
            <a:ext cx="1648139" cy="38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" y="86106"/>
            <a:ext cx="2286000" cy="38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0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844398"/>
            <a:ext cx="9144000" cy="299102"/>
          </a:xfrm>
          <a:prstGeom prst="rect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0" y="4870839"/>
            <a:ext cx="225414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CS391R: Robot Learning (Fall 202</a:t>
            </a:r>
            <a:r>
              <a:rPr lang="en-US" sz="1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en-US" sz="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i="0" sz="1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KOObeIjzXTY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sites.google.com/view/sac-and-application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1774544"/>
            <a:ext cx="85206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/>
              <a:t>Soft Actor-Critic Algorithms and Applications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000"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11700" y="2799493"/>
            <a:ext cx="85206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Presenter: </a:t>
            </a:r>
            <a:r>
              <a:rPr lang="en-US" sz="2000">
                <a:solidFill>
                  <a:srgbClr val="595959"/>
                </a:solidFill>
              </a:rPr>
              <a:t>Yasasvi Vishnu Peruvemba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11700" y="3484595"/>
            <a:ext cx="8520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595959"/>
                </a:solidFill>
              </a:rPr>
              <a:t>27-09-22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311713" y="1186825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In practical usage, they use 2 soft Q-functions - in order to speed up training. 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Pick the </a:t>
            </a:r>
            <a:r>
              <a:rPr b="1" lang="en-US">
                <a:solidFill>
                  <a:schemeClr val="dk2"/>
                </a:solidFill>
              </a:rPr>
              <a:t>min of the two</a:t>
            </a:r>
            <a:r>
              <a:rPr lang="en-US">
                <a:solidFill>
                  <a:schemeClr val="dk2"/>
                </a:solidFill>
              </a:rPr>
              <a:t> in stochastic gradient and </a:t>
            </a:r>
            <a:r>
              <a:rPr lang="en-US">
                <a:solidFill>
                  <a:schemeClr val="dk2"/>
                </a:solidFill>
              </a:rPr>
              <a:t>policy</a:t>
            </a:r>
            <a:r>
              <a:rPr lang="en-US">
                <a:solidFill>
                  <a:schemeClr val="dk2"/>
                </a:solidFill>
              </a:rPr>
              <a:t> gradient 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Minimize the dual objective by approximating the dual gradient descent - alternates between optimising the Lagrangian and taking the gradient step.</a:t>
            </a:r>
            <a:br>
              <a:rPr lang="en-US">
                <a:solidFill>
                  <a:schemeClr val="dk2"/>
                </a:solidFill>
              </a:rPr>
            </a:br>
            <a:r>
              <a:rPr b="1" lang="en-US">
                <a:solidFill>
                  <a:schemeClr val="dk2"/>
                </a:solidFill>
              </a:rPr>
              <a:t>Assumption : </a:t>
            </a:r>
            <a:r>
              <a:rPr lang="en-US">
                <a:solidFill>
                  <a:schemeClr val="dk2"/>
                </a:solidFill>
              </a:rPr>
              <a:t> A truncated version of the above that performs incomplete optimization converges under convexity. - </a:t>
            </a:r>
            <a:r>
              <a:rPr b="1" lang="en-US">
                <a:solidFill>
                  <a:schemeClr val="dk2"/>
                </a:solidFill>
              </a:rPr>
              <a:t>But </a:t>
            </a:r>
            <a:r>
              <a:rPr lang="en-US">
                <a:solidFill>
                  <a:schemeClr val="dk2"/>
                </a:solidFill>
              </a:rPr>
              <a:t>this </a:t>
            </a:r>
            <a:r>
              <a:rPr b="1" lang="en-US">
                <a:solidFill>
                  <a:schemeClr val="dk2"/>
                </a:solidFill>
              </a:rPr>
              <a:t>does not</a:t>
            </a:r>
            <a:r>
              <a:rPr lang="en-US">
                <a:solidFill>
                  <a:schemeClr val="dk2"/>
                </a:solidFill>
              </a:rPr>
              <a:t> hold for non-linear approximators like NNs used!</a:t>
            </a: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Final algorithm alternates between collecting experience and updating its </a:t>
            </a:r>
            <a:r>
              <a:rPr lang="en-US">
                <a:solidFill>
                  <a:schemeClr val="dk2"/>
                </a:solidFill>
              </a:rPr>
              <a:t>function</a:t>
            </a:r>
            <a:r>
              <a:rPr lang="en-US">
                <a:solidFill>
                  <a:schemeClr val="dk2"/>
                </a:solidFill>
              </a:rPr>
              <a:t> approximators. Collect experience in replay pool - Use it to update policy, Q-function and temperature.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475" y="3256800"/>
            <a:ext cx="3597100" cy="3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188726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Algorithm</a:t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875" y="939249"/>
            <a:ext cx="6978250" cy="38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Theory</a:t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Assuming that the action space is bounded is fairly realistic!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664200"/>
            <a:ext cx="8520601" cy="79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63" y="2207449"/>
            <a:ext cx="8525680" cy="7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362" y="1359450"/>
            <a:ext cx="8525674" cy="72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 flipH="1">
            <a:off x="7452575" y="782250"/>
            <a:ext cx="876300" cy="577200"/>
          </a:xfrm>
          <a:prstGeom prst="bentArrow">
            <a:avLst>
              <a:gd fmla="val 25000" name="adj1"/>
              <a:gd fmla="val 17951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6949" y="703150"/>
            <a:ext cx="3201000" cy="3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Hyperparameters used (..others)</a:t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925" y="1099578"/>
            <a:ext cx="6924156" cy="3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Setup</a:t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OpenAI gym benchmark suite, tasks - Hopper-v2, Walker2d-v2, HalfCheetah-v2, Ant-v2, Humanoid-v2 Humanoid (rllab).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Compared against TD3, PPO (on-policy), DDPG (off-policy)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Some real-life experiments as well - Minotaur Robot (locomotion) &amp;  Dexterous Hand Manipulation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They compare the rewards that are returned by the best exploration after a given number of steps.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For each environment, they compare the returns gained through meaningful exploration using the trained policies.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7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Results (Comparisons)</a:t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25" y="1130850"/>
            <a:ext cx="6842176" cy="345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7278475" y="2006425"/>
            <a:ext cx="1679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rPr lang="en-US"/>
              <a:t>ample efficiency and final performance of SAC on these tasks exceeds the state-of-the-art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Experimental Results (real-life robots)</a:t>
            </a:r>
            <a:endParaRPr/>
          </a:p>
        </p:txBody>
      </p:sp>
      <p:pic>
        <p:nvPicPr>
          <p:cNvPr id="186" name="Google Shape;186;p28" title="SAC on Minitaur - Test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725" y="1119488"/>
            <a:ext cx="3466300" cy="25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/>
        </p:nvSpPr>
        <p:spPr>
          <a:xfrm>
            <a:off x="251625" y="1221125"/>
            <a:ext cx="5047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Minotaur robot, a small-scale quadruped with eight direct-drive actuators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The action space are the swing angle and the extension of each leg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The training process runs on a workstation - downloads the latest data from the robot -  uploads the latest policy to the robot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br>
              <a:rPr lang="en-US"/>
            </a:br>
            <a:r>
              <a:rPr lang="en-US"/>
              <a:t>Learns to walk from 160k environment steps ~ 2 hours</a:t>
            </a:r>
            <a:br>
              <a:rPr lang="en-US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It was trained on a flat terrain, but it generalizes well to unexpected terrains.</a:t>
            </a:r>
            <a:endParaRPr/>
          </a:p>
        </p:txBody>
      </p:sp>
      <p:sp>
        <p:nvSpPr>
          <p:cNvPr id="188" name="Google Shape;188;p28"/>
          <p:cNvSpPr txBox="1"/>
          <p:nvPr/>
        </p:nvSpPr>
        <p:spPr>
          <a:xfrm>
            <a:off x="5502850" y="3708025"/>
            <a:ext cx="346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https://sites.google.com/view/sac-and-applications/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Discussion of Results</a:t>
            </a:r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Here are the </a:t>
            </a:r>
            <a:r>
              <a:rPr b="1" lang="en-US">
                <a:solidFill>
                  <a:schemeClr val="dk2"/>
                </a:solidFill>
              </a:rPr>
              <a:t>key takeaways</a:t>
            </a:r>
            <a:r>
              <a:rPr lang="en-US">
                <a:solidFill>
                  <a:schemeClr val="dk2"/>
                </a:solidFill>
              </a:rPr>
              <a:t> from the experiments -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DDPG fails to make any progress on Ant-v1, Humanoid-v1, and Humanoid (rllab)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SAC also learns considerably faster than PPO. 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SAC performs comparably to the baseline methods.</a:t>
            </a:r>
            <a:endParaRPr sz="16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PPO learns slowly due to large batch sizes - to learn more stably on higher dimensional tasks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 results indicate that the automatic temperature tuning scheme works well across all the environments!</a:t>
            </a:r>
            <a:endParaRPr/>
          </a:p>
        </p:txBody>
      </p:sp>
      <p:sp>
        <p:nvSpPr>
          <p:cNvPr id="196" name="Google Shape;196;p29"/>
          <p:cNvSpPr/>
          <p:nvPr/>
        </p:nvSpPr>
        <p:spPr>
          <a:xfrm rot="5400000">
            <a:off x="4377575" y="2083050"/>
            <a:ext cx="958500" cy="825000"/>
          </a:xfrm>
          <a:prstGeom prst="bentArrow">
            <a:avLst>
              <a:gd fmla="val 9450" name="adj1"/>
              <a:gd fmla="val 10630" name="adj2"/>
              <a:gd fmla="val 28362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3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Critique 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/>
              <a:t>In general, the concept is </a:t>
            </a:r>
            <a:r>
              <a:rPr lang="en-US"/>
              <a:t>mathematically</a:t>
            </a:r>
            <a:r>
              <a:rPr lang="en-US"/>
              <a:t> sound, and according to experiments provides good results, but here are a few things that are </a:t>
            </a:r>
            <a:r>
              <a:rPr b="1" lang="en-US"/>
              <a:t>possibly </a:t>
            </a:r>
            <a:r>
              <a:rPr lang="en-US"/>
              <a:t>not so good about it -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They</a:t>
            </a:r>
            <a:r>
              <a:rPr lang="en-US"/>
              <a:t> introduce another hyperparameter “target entropy” - to tune the temperature, which by itself needs to be tuned for each task.</a:t>
            </a:r>
            <a:br>
              <a:rPr lang="en-US"/>
            </a:b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/>
              <a:t>While computationally attractive, Gaussian policies have limited modeling expressivity.</a:t>
            </a:r>
            <a:endParaRPr/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 Real world robotics - actions with bounded joint angles due to physical constraints - </a:t>
            </a:r>
            <a:br>
              <a:rPr lang="en-US"/>
            </a:br>
            <a:r>
              <a:rPr lang="en-US"/>
              <a:t>a Beta policy has been shown to converge faster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3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Several works have aimed to improve upon the concept provided within SACs, like -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Priority based selection of samples from the replay buffer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Mixing Prioritized Off-Policy Samples with On-Policy Experience - Chayan et. al.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Improving Exploration in Soft-Actor-Critic with Normalizing Flows Policies - Patrick at. al.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Soft Actor-Critic with Advantage Weighted Mixture Policy (SAC-AWMP) - Zhimin et. al.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Motivation and Main Problem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928875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Problem : </a:t>
            </a:r>
            <a:r>
              <a:rPr lang="en-US" sz="1400"/>
              <a:t>Creating an efficient algorithm for RL tasks that involve continuous actions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RL wants the agent to learn a good policy that balances exploitation and exploration. Given a task, it aims to develop the best strategies to complete them </a:t>
            </a:r>
            <a:r>
              <a:rPr lang="en-US" sz="1400"/>
              <a:t>successfully</a:t>
            </a:r>
            <a:r>
              <a:rPr lang="en-US" sz="1400"/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At that time, model-free deep RL algorithms were successful, but were very sample-intensive, and were brittle to changes in hyperparameters.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Any efficient RL algorithm brings us closer to better decision making and exploration, a key component for robot autonomy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en-US" sz="1400"/>
              <a:t>Better RL algorithm -&gt; better decisions in a continuous environment -&gt; better robots!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311700" y="1130850"/>
            <a:ext cx="8520600" cy="3438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This research deals with devising a sample efficient model-free algorithm for RL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They make use of a maximum entropy framework, introduce a better formulation, prove its convergence and produce results that beat the current state-of-the-art.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Prior works were either sample inefficient or suffered brittleness to hyperparameters.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They model the tuning of temperature as a constrained optimization </a:t>
            </a:r>
            <a:r>
              <a:rPr lang="en-US">
                <a:solidFill>
                  <a:schemeClr val="dk2"/>
                </a:solidFill>
              </a:rPr>
              <a:t>problem</a:t>
            </a:r>
            <a:r>
              <a:rPr lang="en-US">
                <a:solidFill>
                  <a:schemeClr val="dk2"/>
                </a:solidFill>
              </a:rPr>
              <a:t>, which on solving gives the soft policy iteration as well as temperature tuning. </a:t>
            </a:r>
            <a:endParaRPr>
              <a:solidFill>
                <a:schemeClr val="dk2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This entire approach also is the first off-policy actor-critic method in the maximum entropy framework.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❖"/>
            </a:pPr>
            <a:r>
              <a:rPr lang="en-US">
                <a:solidFill>
                  <a:schemeClr val="dk2"/>
                </a:solidFill>
              </a:rPr>
              <a:t>They achieve state-of-the-art performance in comparison to popular methods like DDPG and TD3.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Related Works (Basis of Framework)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i="1" lang="en-US" sz="1400"/>
              <a:t>“</a:t>
            </a:r>
            <a:r>
              <a:rPr i="1" lang="en-US" sz="1400"/>
              <a:t>Modeling purposeful adaptive behavior with the principle of maximum causal entropy”, </a:t>
            </a:r>
            <a:r>
              <a:rPr b="1" lang="en-US" sz="1400"/>
              <a:t>Ziebart (2010)</a:t>
            </a:r>
            <a:endParaRPr b="1" sz="14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robust in the face of model and estimation errors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acquire diverse behaviours</a:t>
            </a:r>
            <a:r>
              <a:rPr b="1" lang="en-US" sz="1400"/>
              <a:t> </a:t>
            </a:r>
            <a:br>
              <a:rPr b="1" lang="en-US" sz="1400"/>
            </a:b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Actor-critic algorithms - (Barto et al., 1983; Sutton &amp; Barto, 1998) - iterates between policy evaluation and improvement - policy and value function optimised jointly</a:t>
            </a:r>
            <a:br>
              <a:rPr lang="en-US" sz="1400"/>
            </a:b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On-policy -&gt; policy gradient formulation -&gt; update actor (Peters &amp; Schaal, 2008)</a:t>
            </a:r>
            <a:br>
              <a:rPr lang="en-US" sz="1400"/>
            </a:b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Use entropy as regularizer -&gt; (Schulman et al., 2017b, 2015; Mnih et al., 2016; Gruslys et al., 2017)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Related Works (Competing Frameworks)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0272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i="1" lang="en-US" sz="1300"/>
              <a:t>“</a:t>
            </a:r>
            <a:r>
              <a:rPr i="1" lang="en-US" sz="1300"/>
              <a:t>Combining policy gradient and Q-learning</a:t>
            </a:r>
            <a:r>
              <a:rPr i="1" lang="en-US" sz="1300"/>
              <a:t>”, </a:t>
            </a:r>
            <a:r>
              <a:rPr b="1" lang="en-US" sz="1300"/>
              <a:t>O’Donoghue et. al </a:t>
            </a:r>
            <a:r>
              <a:rPr b="1" lang="en-US" sz="1300"/>
              <a:t>(2016)</a:t>
            </a:r>
            <a:endParaRPr b="1"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increase sample efficiency - retain robustness 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use off-policy samples - higher order variance reduction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However, fully off-policy are still more efficient</a:t>
            </a:r>
            <a:endParaRPr sz="13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-US" sz="1300"/>
              <a:t>DDPG (Lillicrap et al., 2015) - off-policy actor critic method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Deep deterministic policy gradient -&gt; Q-function estimator for off-policy learning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Deterministic Actor-Critic - OR - Approximate Q-Learning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However, extremely difficult to stabilize and brittle to hyperparameters (shown by Duan et. al.)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Performs poorly on complex - high-dimensional tasks - on-policy methods perform better!</a:t>
            </a:r>
            <a:br>
              <a:rPr lang="en-US" sz="1300"/>
            </a:b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❖"/>
            </a:pPr>
            <a:r>
              <a:rPr lang="en-US" sz="1300"/>
              <a:t>Maximum Entropy methods - 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Nachum et al. (2017b) approximate the maximum entropy distribution with a Gaussian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➢"/>
            </a:pPr>
            <a:r>
              <a:rPr lang="en-US" sz="1300"/>
              <a:t>Still performs worse than SOTA off-policy algorithms - TD3 (Fujimoto et al., 2018) or MPO (Abdolmaleki et al., 2018)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Problems in Prior Works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On-Policy Model-Free Networks</a:t>
            </a:r>
            <a:endParaRPr b="1"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These</a:t>
            </a:r>
            <a:r>
              <a:rPr lang="en-US" sz="1400"/>
              <a:t> works (on-policy) were very sample - expensive -&gt; relatively simple tasks can require millions of steps of data collection. More complex task -&gt; more samples!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Learning rates, exploration constants need to be tuned carefully for each problem!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Simply combining off-policy and high-dimensional non-linear approximators like Neural Networks result in challenges for stability and convergence. More issues with continuous spaces!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/>
              <a:t>Previously defined SAC (Haarnoja et. al, 2018c) suffers from brittleness in the temperature hyperparameter - which is important in maximum entropy RL frameworks.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Problem Setting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0546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Learning maximum entropy policies in continuous action spaces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It is framed as an MDP (Markov Decision Process) - 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State - 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Action space - 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State transition probability - p - S x S x A -&gt; [0, inf)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Reward - 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ρ</a:t>
            </a:r>
            <a:r>
              <a:rPr baseline="-25000" lang="en-US"/>
              <a:t>π</a:t>
            </a:r>
            <a:r>
              <a:rPr lang="en-US"/>
              <a:t>(s</a:t>
            </a:r>
            <a:r>
              <a:rPr baseline="-25000" lang="en-US"/>
              <a:t>t</a:t>
            </a:r>
            <a:r>
              <a:rPr lang="en-US"/>
              <a:t>) , ρ</a:t>
            </a:r>
            <a:r>
              <a:rPr baseline="-25000" lang="en-US"/>
              <a:t>π</a:t>
            </a:r>
            <a:r>
              <a:rPr lang="en-US"/>
              <a:t>(s</a:t>
            </a:r>
            <a:r>
              <a:rPr baseline="-25000" lang="en-US"/>
              <a:t>t</a:t>
            </a:r>
            <a:r>
              <a:rPr lang="en-US"/>
              <a:t>, a</a:t>
            </a:r>
            <a:r>
              <a:rPr baseline="-25000" lang="en-US"/>
              <a:t>t</a:t>
            </a:r>
            <a:r>
              <a:rPr lang="en-US"/>
              <a:t>) -&gt; state and state-action marginals from policy π(a</a:t>
            </a:r>
            <a:r>
              <a:rPr baseline="-25000" lang="en-US"/>
              <a:t>t</a:t>
            </a:r>
            <a:r>
              <a:rPr lang="en-US"/>
              <a:t>|s</a:t>
            </a:r>
            <a:r>
              <a:rPr baseline="-25000" lang="en-US"/>
              <a:t>t</a:t>
            </a:r>
            <a:r>
              <a:rPr lang="en-US"/>
              <a:t>)</a:t>
            </a:r>
            <a:br>
              <a:rPr lang="en-US"/>
            </a:b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-US" sz="1400"/>
              <a:t>The maximum entropy objective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735" y="4035626"/>
            <a:ext cx="5654545" cy="6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Proposed Approach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❖"/>
            </a:pPr>
            <a:r>
              <a:rPr lang="en-US">
                <a:solidFill>
                  <a:schemeClr val="dk2"/>
                </a:solidFill>
              </a:rPr>
              <a:t>Use a modified version of Soft policy iteration &amp; prove that it converges</a:t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For a fixed policy, soft Q-value can be computed iteratively using the Bellman backup operator</a:t>
            </a: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Policy update toward exponential of soft Q-function (using KL Divergence)</a:t>
            </a: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❖"/>
            </a:pPr>
            <a:r>
              <a:rPr lang="en-US">
                <a:solidFill>
                  <a:schemeClr val="dk2"/>
                </a:solidFill>
              </a:rPr>
              <a:t>These were for fixed tabular cases, for continuous spaces, we use an approximator for Q-values.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624" y="1828050"/>
            <a:ext cx="3201000" cy="3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0313" y="2145950"/>
            <a:ext cx="3050975" cy="3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200" y="2838873"/>
            <a:ext cx="3607600" cy="5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Proposed Approach (..contd)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311700" y="11308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❖"/>
            </a:pPr>
            <a:r>
              <a:rPr lang="en-US">
                <a:solidFill>
                  <a:schemeClr val="dk2"/>
                </a:solidFill>
              </a:rPr>
              <a:t>A NN for the Q-value approximator (𝜃) and another to get the mean and covariance to build the guassian for the policy (𝝓)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The soft Q-function parameters can be trained to minimize the soft Bellman residual</a:t>
            </a: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Now, to train the policy gradient -&gt; the typical solution -&gt; likelihood ratio gradient estimator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Target density is Q-function! which is an NN and easily differentiable, use a </a:t>
            </a:r>
            <a:br>
              <a:rPr lang="en-US">
                <a:solidFill>
                  <a:schemeClr val="dk2"/>
                </a:solidFill>
              </a:rPr>
            </a:br>
            <a:r>
              <a:rPr b="1" lang="en-US">
                <a:solidFill>
                  <a:schemeClr val="dk2"/>
                </a:solidFill>
              </a:rPr>
              <a:t>reparameterizatrion trick </a:t>
            </a:r>
            <a:r>
              <a:rPr lang="en-US">
                <a:solidFill>
                  <a:schemeClr val="dk2"/>
                </a:solidFill>
              </a:rPr>
              <a:t>- sample an action using the state &amp; an input noise vector -  </a:t>
            </a:r>
            <a:endParaRPr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2134775"/>
            <a:ext cx="59817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7625" y="3478250"/>
            <a:ext cx="11906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6360" y="3885425"/>
            <a:ext cx="6071275" cy="3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7094" y="4286250"/>
            <a:ext cx="7189800" cy="4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95300" y="4844398"/>
            <a:ext cx="548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285151"/>
            <a:ext cx="85206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Proposed Approach (..contd)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11713" y="1186825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Haven’t seen anything about </a:t>
            </a:r>
            <a:r>
              <a:rPr lang="en-US" sz="1800">
                <a:solidFill>
                  <a:schemeClr val="dk2"/>
                </a:solidFill>
              </a:rPr>
              <a:t>𝛼 </a:t>
            </a:r>
            <a:r>
              <a:rPr lang="en-US">
                <a:solidFill>
                  <a:schemeClr val="dk2"/>
                </a:solidFill>
              </a:rPr>
              <a:t>- the </a:t>
            </a:r>
            <a:r>
              <a:rPr lang="en-US">
                <a:solidFill>
                  <a:schemeClr val="dk2"/>
                </a:solidFill>
              </a:rPr>
              <a:t>temperature</a:t>
            </a:r>
            <a:r>
              <a:rPr lang="en-US">
                <a:solidFill>
                  <a:schemeClr val="dk2"/>
                </a:solidFill>
              </a:rPr>
              <a:t> hyperparameter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Tuning it for each task is difficult -&gt; formulate a way to learn this during training!</a:t>
            </a:r>
            <a:endParaRPr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Constrained optimization problem - average entropy is constrained </a:t>
            </a: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br>
              <a:rPr lang="en-US">
                <a:solidFill>
                  <a:schemeClr val="dk2"/>
                </a:solidFill>
              </a:rPr>
            </a:br>
            <a:endParaRPr b="1" sz="1800">
              <a:solidFill>
                <a:schemeClr val="dk2"/>
              </a:solidFill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❖"/>
            </a:pPr>
            <a:r>
              <a:rPr lang="en-US">
                <a:solidFill>
                  <a:schemeClr val="dk2"/>
                </a:solidFill>
              </a:rPr>
              <a:t>Since this is an MDP, the </a:t>
            </a:r>
            <a:r>
              <a:rPr lang="en-US">
                <a:solidFill>
                  <a:schemeClr val="dk2"/>
                </a:solidFill>
              </a:rPr>
              <a:t>policy</a:t>
            </a:r>
            <a:r>
              <a:rPr lang="en-US">
                <a:solidFill>
                  <a:schemeClr val="dk2"/>
                </a:solidFill>
              </a:rPr>
              <a:t> at time t, only affects future objective values, hence, we can recursively optimize this in a top-down </a:t>
            </a:r>
            <a:r>
              <a:rPr lang="en-US">
                <a:solidFill>
                  <a:schemeClr val="dk2"/>
                </a:solidFill>
              </a:rPr>
              <a:t>approach (like dynamic programming)</a:t>
            </a:r>
            <a:r>
              <a:rPr lang="en-US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62" y="2272900"/>
            <a:ext cx="5119675" cy="7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7500" y="3094100"/>
            <a:ext cx="6589049" cy="4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